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1"/>
  </p:notesMasterIdLst>
  <p:handoutMasterIdLst>
    <p:handoutMasterId r:id="rId22"/>
  </p:handoutMasterIdLst>
  <p:sldIdLst>
    <p:sldId id="314" r:id="rId5"/>
    <p:sldId id="315" r:id="rId6"/>
    <p:sldId id="316" r:id="rId7"/>
    <p:sldId id="318" r:id="rId8"/>
    <p:sldId id="319" r:id="rId9"/>
    <p:sldId id="320" r:id="rId10"/>
    <p:sldId id="322" r:id="rId11"/>
    <p:sldId id="324" r:id="rId12"/>
    <p:sldId id="327" r:id="rId13"/>
    <p:sldId id="331" r:id="rId14"/>
    <p:sldId id="332" r:id="rId15"/>
    <p:sldId id="330" r:id="rId16"/>
    <p:sldId id="326" r:id="rId17"/>
    <p:sldId id="328" r:id="rId18"/>
    <p:sldId id="329" r:id="rId19"/>
    <p:sldId id="3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0439A5-F904-02EA-8381-BBF3F2051210}" v="60" dt="2024-10-24T03:37:06.149"/>
    <p1510:client id="{54C78354-02A0-047E-89E6-9F67E083F03B}" v="3" dt="2024-10-23T10:41:41.742"/>
    <p1510:client id="{B003952A-CE04-FC65-F278-50E23CDC4F05}" v="520" dt="2024-10-23T21:05:29.601"/>
    <p1510:client id="{D704F558-D5BD-B715-8F68-1404BF7B7D1B}" v="85" dt="2024-10-23T11:45:17.161"/>
    <p1510:client id="{DCED7A17-5803-7DEB-A8F8-2340D8F4CFB3}" v="1717" dt="2024-10-23T11:39:09.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95388" autoAdjust="0"/>
  </p:normalViewPr>
  <p:slideViewPr>
    <p:cSldViewPr snapToGrid="0">
      <p:cViewPr>
        <p:scale>
          <a:sx n="100" d="100"/>
          <a:sy n="100" d="100"/>
        </p:scale>
        <p:origin x="173" y="-54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11/22/2024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609993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115390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958600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258656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679238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25542770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773681"/>
            <a:ext cx="5674360" cy="3200400"/>
          </a:xfrm>
        </p:spPr>
        <p:txBody>
          <a:bodyPr/>
          <a:lstStyle/>
          <a:p>
            <a:r>
              <a:rPr lang="en-US" dirty="0"/>
              <a:t>Empowering the nations </a:t>
            </a:r>
          </a:p>
        </p:txBody>
      </p:sp>
    </p:spTree>
    <p:extLst>
      <p:ext uri="{BB962C8B-B14F-4D97-AF65-F5344CB8AC3E}">
        <p14:creationId xmlns:p14="http://schemas.microsoft.com/office/powerpoint/2010/main" val="2945390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6126480" y="1310639"/>
            <a:ext cx="4805997" cy="2689629"/>
          </a:xfrm>
        </p:spPr>
        <p:txBody>
          <a:bodyPr anchor="b">
            <a:normAutofit/>
          </a:bodyPr>
          <a:lstStyle/>
          <a:p>
            <a:r>
              <a:rPr lang="en-US" dirty="0"/>
              <a:t>BENEFITS FOR CUSTOMERS</a:t>
            </a:r>
          </a:p>
          <a:p>
            <a:endParaRPr lang="en-US" dirty="0"/>
          </a:p>
          <a:p>
            <a:endParaRPr lang="en-US" dirty="0"/>
          </a:p>
        </p:txBody>
      </p:sp>
      <p:pic>
        <p:nvPicPr>
          <p:cNvPr id="6" name="Content Placeholder 5" descr="A screenshot of a phone&#10;&#10;Description automatically generated">
            <a:extLst>
              <a:ext uri="{FF2B5EF4-FFF2-40B4-BE49-F238E27FC236}">
                <a16:creationId xmlns:a16="http://schemas.microsoft.com/office/drawing/2014/main" id="{38A0D5D8-137C-CC6A-1F87-16EE6A73CC95}"/>
              </a:ext>
            </a:extLst>
          </p:cNvPr>
          <p:cNvPicPr>
            <a:picLocks noGrp="1" noChangeAspect="1"/>
          </p:cNvPicPr>
          <p:nvPr>
            <p:ph type="pic" sz="quarter" idx="11"/>
          </p:nvPr>
        </p:nvPicPr>
        <p:blipFill>
          <a:blip r:embed="rId3"/>
          <a:srcRect t="4251" b="39499"/>
          <a:stretch/>
        </p:blipFill>
        <p:spPr>
          <a:xfrm>
            <a:off x="20" y="-10160"/>
            <a:ext cx="6095980" cy="6858000"/>
          </a:xfrm>
          <a:noFill/>
        </p:spPr>
      </p:pic>
      <p:sp>
        <p:nvSpPr>
          <p:cNvPr id="3" name="Content Placeholder 2">
            <a:extLst>
              <a:ext uri="{FF2B5EF4-FFF2-40B4-BE49-F238E27FC236}">
                <a16:creationId xmlns:a16="http://schemas.microsoft.com/office/drawing/2014/main" id="{F0E41F64-E350-1F21-8A57-E740F48F3132}"/>
              </a:ext>
            </a:extLst>
          </p:cNvPr>
          <p:cNvSpPr>
            <a:spLocks noGrp="1"/>
          </p:cNvSpPr>
          <p:nvPr>
            <p:ph sz="quarter" idx="10"/>
          </p:nvPr>
        </p:nvSpPr>
        <p:spPr>
          <a:xfrm>
            <a:off x="6126163" y="3120045"/>
            <a:ext cx="4805997" cy="2389736"/>
          </a:xfrm>
        </p:spPr>
        <p:txBody>
          <a:bodyPr vert="horz" lIns="91440" tIns="45720" rIns="91440" bIns="45720" rtlCol="0" anchor="t">
            <a:normAutofit fontScale="85000" lnSpcReduction="20000"/>
          </a:bodyPr>
          <a:lstStyle/>
          <a:p>
            <a:endParaRPr lang="en-US"/>
          </a:p>
          <a:p>
            <a:r>
              <a:rPr lang="en-US" sz="1600" dirty="0">
                <a:ea typeface="+mn-lt"/>
                <a:cs typeface="+mn-lt"/>
              </a:rPr>
              <a:t>Website:</a:t>
            </a:r>
            <a:endParaRPr lang="en-US" dirty="0"/>
          </a:p>
          <a:p>
            <a:endParaRPr lang="en-US"/>
          </a:p>
          <a:p>
            <a:r>
              <a:rPr lang="en-US" sz="1600" dirty="0">
                <a:ea typeface="+mn-lt"/>
                <a:cs typeface="+mn-lt"/>
              </a:rPr>
              <a:t>1. Information hub: Services, pricing, and company information</a:t>
            </a:r>
            <a:endParaRPr lang="en-US" dirty="0"/>
          </a:p>
          <a:p>
            <a:r>
              <a:rPr lang="en-US" sz="1600" dirty="0">
                <a:ea typeface="+mn-lt"/>
                <a:cs typeface="+mn-lt"/>
              </a:rPr>
              <a:t>2. Easy contact: Simple contact form and phone number</a:t>
            </a:r>
            <a:endParaRPr lang="en-US" dirty="0"/>
          </a:p>
          <a:p>
            <a:r>
              <a:rPr lang="en-US" sz="1600" dirty="0">
                <a:ea typeface="+mn-lt"/>
                <a:cs typeface="+mn-lt"/>
              </a:rPr>
              <a:t>3. Testimonials: Customer reviews and ratings</a:t>
            </a:r>
            <a:endParaRPr lang="en-US" dirty="0"/>
          </a:p>
          <a:p>
            <a:r>
              <a:rPr lang="en-US" sz="1600" dirty="0">
                <a:ea typeface="+mn-lt"/>
                <a:cs typeface="+mn-lt"/>
              </a:rPr>
              <a:t>4. Blog: Gardening and cleaning tips, industry news</a:t>
            </a:r>
            <a:endParaRPr lang="en-US" dirty="0"/>
          </a:p>
          <a:p>
            <a:r>
              <a:rPr lang="en-US" sz="1600" dirty="0">
                <a:ea typeface="+mn-lt"/>
                <a:cs typeface="+mn-lt"/>
              </a:rPr>
              <a:t>5. Online booking: Secure and convenient scheduling</a:t>
            </a:r>
            <a:endParaRPr lang="en-US" dirty="0"/>
          </a:p>
          <a:p>
            <a:endParaRPr lang="en-US" sz="1600" dirty="0"/>
          </a:p>
          <a:p>
            <a:endParaRPr lang="en-US"/>
          </a:p>
          <a:p>
            <a:endParaRPr lang="en-US" sz="1600" dirty="0"/>
          </a:p>
          <a:p>
            <a:endParaRPr lang="en-US" sz="1600"/>
          </a:p>
          <a:p>
            <a:endParaRPr lang="en-US" sz="1600"/>
          </a:p>
          <a:p>
            <a:endParaRPr lang="en-US" sz="1600"/>
          </a:p>
          <a:p>
            <a:endParaRPr lang="en-US" sz="1600"/>
          </a:p>
        </p:txBody>
      </p:sp>
      <p:sp>
        <p:nvSpPr>
          <p:cNvPr id="5" name="Slide Number Placeholder 4" hidden="1">
            <a:extLst>
              <a:ext uri="{FF2B5EF4-FFF2-40B4-BE49-F238E27FC236}">
                <a16:creationId xmlns:a16="http://schemas.microsoft.com/office/drawing/2014/main" id="{C99D2502-F7A7-039F-01A0-59462ADFF659}"/>
              </a:ext>
            </a:extLst>
          </p:cNvPr>
          <p:cNvSpPr>
            <a:spLocks noGrp="1"/>
          </p:cNvSpPr>
          <p:nvPr>
            <p:ph type="sldNum" sz="quarter" idx="4294967295"/>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spTree>
    <p:extLst>
      <p:ext uri="{BB962C8B-B14F-4D97-AF65-F5344CB8AC3E}">
        <p14:creationId xmlns:p14="http://schemas.microsoft.com/office/powerpoint/2010/main" val="124249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6126480" y="3125584"/>
            <a:ext cx="4681306" cy="1802938"/>
          </a:xfrm>
        </p:spPr>
        <p:txBody>
          <a:bodyPr anchor="b">
            <a:normAutofit/>
          </a:bodyPr>
          <a:lstStyle/>
          <a:p>
            <a:r>
              <a:rPr lang="en-US" dirty="0">
                <a:ea typeface="+mj-lt"/>
                <a:cs typeface="+mj-lt"/>
              </a:rPr>
              <a:t>Gains for the Company:</a:t>
            </a:r>
            <a:endParaRPr lang="en-US" dirty="0"/>
          </a:p>
          <a:p>
            <a:endParaRPr lang="en-US" dirty="0"/>
          </a:p>
          <a:p>
            <a:endParaRPr lang="en-US" dirty="0"/>
          </a:p>
          <a:p>
            <a:endParaRPr lang="en-US" dirty="0"/>
          </a:p>
        </p:txBody>
      </p:sp>
      <p:pic>
        <p:nvPicPr>
          <p:cNvPr id="6" name="Content Placeholder 5" descr="A screenshot of a phone&#10;&#10;Description automatically generated">
            <a:extLst>
              <a:ext uri="{FF2B5EF4-FFF2-40B4-BE49-F238E27FC236}">
                <a16:creationId xmlns:a16="http://schemas.microsoft.com/office/drawing/2014/main" id="{38A0D5D8-137C-CC6A-1F87-16EE6A73CC95}"/>
              </a:ext>
            </a:extLst>
          </p:cNvPr>
          <p:cNvPicPr>
            <a:picLocks noGrp="1" noChangeAspect="1"/>
          </p:cNvPicPr>
          <p:nvPr>
            <p:ph type="pic" sz="quarter" idx="11"/>
          </p:nvPr>
        </p:nvPicPr>
        <p:blipFill>
          <a:blip r:embed="rId3"/>
          <a:srcRect t="4251" b="39499"/>
          <a:stretch/>
        </p:blipFill>
        <p:spPr>
          <a:xfrm>
            <a:off x="20" y="-10160"/>
            <a:ext cx="6095980" cy="6858000"/>
          </a:xfrm>
          <a:noFill/>
        </p:spPr>
      </p:pic>
      <p:sp>
        <p:nvSpPr>
          <p:cNvPr id="3" name="Content Placeholder 2">
            <a:extLst>
              <a:ext uri="{FF2B5EF4-FFF2-40B4-BE49-F238E27FC236}">
                <a16:creationId xmlns:a16="http://schemas.microsoft.com/office/drawing/2014/main" id="{F0E41F64-E350-1F21-8A57-E740F48F3132}"/>
              </a:ext>
            </a:extLst>
          </p:cNvPr>
          <p:cNvSpPr>
            <a:spLocks noGrp="1"/>
          </p:cNvSpPr>
          <p:nvPr>
            <p:ph sz="quarter" idx="10"/>
          </p:nvPr>
        </p:nvSpPr>
        <p:spPr>
          <a:xfrm>
            <a:off x="6126163" y="3120045"/>
            <a:ext cx="4805997" cy="2389736"/>
          </a:xfrm>
        </p:spPr>
        <p:txBody>
          <a:bodyPr vert="horz" lIns="91440" tIns="45720" rIns="91440" bIns="45720" rtlCol="0" anchor="t">
            <a:normAutofit fontScale="85000" lnSpcReduction="20000"/>
          </a:bodyPr>
          <a:lstStyle/>
          <a:p>
            <a:endParaRPr lang="en-US"/>
          </a:p>
          <a:p>
            <a:r>
              <a:rPr lang="en-US" sz="1600" dirty="0">
                <a:ea typeface="+mn-lt"/>
                <a:cs typeface="+mn-lt"/>
              </a:rPr>
              <a:t>1. Revenue growth: Increased bookings, expanded services</a:t>
            </a:r>
            <a:endParaRPr lang="en-US" dirty="0"/>
          </a:p>
          <a:p>
            <a:r>
              <a:rPr lang="en-US" sz="1600" dirty="0">
                <a:ea typeface="+mn-lt"/>
                <a:cs typeface="+mn-lt"/>
              </a:rPr>
              <a:t>2. Customer retention: Improved experience, personalized services</a:t>
            </a:r>
            <a:endParaRPr lang="en-US" dirty="0"/>
          </a:p>
          <a:p>
            <a:r>
              <a:rPr lang="en-US" sz="1600" dirty="0">
                <a:ea typeface="+mn-lt"/>
                <a:cs typeface="+mn-lt"/>
              </a:rPr>
              <a:t>3. Operational efficiency: Automated scheduling, reduced admin tasks</a:t>
            </a:r>
            <a:endParaRPr lang="en-US" dirty="0"/>
          </a:p>
          <a:p>
            <a:r>
              <a:rPr lang="en-US" sz="1600" dirty="0">
                <a:ea typeface="+mn-lt"/>
                <a:cs typeface="+mn-lt"/>
              </a:rPr>
              <a:t>4. Market competitiveness: Unique app and website offerings</a:t>
            </a:r>
            <a:endParaRPr lang="en-US" dirty="0"/>
          </a:p>
          <a:p>
            <a:r>
              <a:rPr lang="en-US" sz="1600" dirty="0">
                <a:ea typeface="+mn-lt"/>
                <a:cs typeface="+mn-lt"/>
              </a:rPr>
              <a:t>5. Data-driven decision-making: Customer insights, behavior analysis</a:t>
            </a:r>
            <a:endParaRPr lang="en-US" dirty="0"/>
          </a:p>
          <a:p>
            <a:endParaRPr lang="en-US" sz="1600" dirty="0"/>
          </a:p>
          <a:p>
            <a:endParaRPr lang="en-US" sz="1600" dirty="0"/>
          </a:p>
          <a:p>
            <a:endParaRPr lang="en-US"/>
          </a:p>
          <a:p>
            <a:endParaRPr lang="en-US" sz="1600" dirty="0"/>
          </a:p>
          <a:p>
            <a:endParaRPr lang="en-US" sz="1600"/>
          </a:p>
          <a:p>
            <a:endParaRPr lang="en-US" sz="1600"/>
          </a:p>
          <a:p>
            <a:endParaRPr lang="en-US" sz="1600"/>
          </a:p>
          <a:p>
            <a:endParaRPr lang="en-US" sz="1600"/>
          </a:p>
        </p:txBody>
      </p:sp>
      <p:sp>
        <p:nvSpPr>
          <p:cNvPr id="5" name="Slide Number Placeholder 4" hidden="1">
            <a:extLst>
              <a:ext uri="{FF2B5EF4-FFF2-40B4-BE49-F238E27FC236}">
                <a16:creationId xmlns:a16="http://schemas.microsoft.com/office/drawing/2014/main" id="{C99D2502-F7A7-039F-01A0-59462ADFF659}"/>
              </a:ext>
            </a:extLst>
          </p:cNvPr>
          <p:cNvSpPr>
            <a:spLocks noGrp="1"/>
          </p:cNvSpPr>
          <p:nvPr>
            <p:ph type="sldNum" sz="quarter" idx="4294967295"/>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spTree>
    <p:extLst>
      <p:ext uri="{BB962C8B-B14F-4D97-AF65-F5344CB8AC3E}">
        <p14:creationId xmlns:p14="http://schemas.microsoft.com/office/powerpoint/2010/main" val="418781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6126480" y="1310639"/>
            <a:ext cx="4805997" cy="2689629"/>
          </a:xfrm>
        </p:spPr>
        <p:txBody>
          <a:bodyPr anchor="b">
            <a:normAutofit/>
          </a:bodyPr>
          <a:lstStyle/>
          <a:p>
            <a:r>
              <a:rPr lang="en-US" dirty="0"/>
              <a:t>Common Growth Strategies:</a:t>
            </a:r>
          </a:p>
          <a:p>
            <a:endParaRPr lang="en-US" dirty="0"/>
          </a:p>
        </p:txBody>
      </p:sp>
      <p:pic>
        <p:nvPicPr>
          <p:cNvPr id="6" name="Content Placeholder 5" descr="A screenshot of a phone&#10;&#10;Description automatically generated">
            <a:extLst>
              <a:ext uri="{FF2B5EF4-FFF2-40B4-BE49-F238E27FC236}">
                <a16:creationId xmlns:a16="http://schemas.microsoft.com/office/drawing/2014/main" id="{38A0D5D8-137C-CC6A-1F87-16EE6A73CC95}"/>
              </a:ext>
            </a:extLst>
          </p:cNvPr>
          <p:cNvPicPr>
            <a:picLocks noGrp="1" noChangeAspect="1"/>
          </p:cNvPicPr>
          <p:nvPr>
            <p:ph type="pic" sz="quarter" idx="11"/>
          </p:nvPr>
        </p:nvPicPr>
        <p:blipFill>
          <a:blip r:embed="rId3"/>
          <a:srcRect t="14644" b="29106"/>
          <a:stretch/>
        </p:blipFill>
        <p:spPr>
          <a:xfrm>
            <a:off x="20" y="-10160"/>
            <a:ext cx="6095980" cy="6858000"/>
          </a:xfrm>
          <a:noFill/>
        </p:spPr>
      </p:pic>
      <p:sp>
        <p:nvSpPr>
          <p:cNvPr id="3" name="Content Placeholder 2">
            <a:extLst>
              <a:ext uri="{FF2B5EF4-FFF2-40B4-BE49-F238E27FC236}">
                <a16:creationId xmlns:a16="http://schemas.microsoft.com/office/drawing/2014/main" id="{F0E41F64-E350-1F21-8A57-E740F48F3132}"/>
              </a:ext>
            </a:extLst>
          </p:cNvPr>
          <p:cNvSpPr>
            <a:spLocks noGrp="1"/>
          </p:cNvSpPr>
          <p:nvPr>
            <p:ph sz="quarter" idx="10"/>
          </p:nvPr>
        </p:nvSpPr>
        <p:spPr>
          <a:xfrm>
            <a:off x="6126163" y="4172990"/>
            <a:ext cx="4805997" cy="2389736"/>
          </a:xfrm>
        </p:spPr>
        <p:txBody>
          <a:bodyPr vert="horz" lIns="91440" tIns="45720" rIns="91440" bIns="45720" rtlCol="0">
            <a:normAutofit/>
          </a:bodyPr>
          <a:lstStyle/>
          <a:p>
            <a:r>
              <a:rPr lang="en-US" sz="1600"/>
              <a:t>1. Invest in customer service and satisfaction.</a:t>
            </a:r>
          </a:p>
          <a:p>
            <a:r>
              <a:rPr lang="en-US" sz="1600"/>
              <a:t>2. Monitor and adjust pricing strategies.</a:t>
            </a:r>
          </a:p>
          <a:p>
            <a:r>
              <a:rPr lang="en-US" sz="1600"/>
              <a:t>3. Continuously evaluate and improve operational efficiency.</a:t>
            </a:r>
          </a:p>
          <a:p>
            <a:r>
              <a:rPr lang="en-US" sz="1600"/>
              <a:t>4. Develop strategic partnerships with complementary businesses.</a:t>
            </a:r>
          </a:p>
          <a:p>
            <a:r>
              <a:rPr lang="en-US" sz="1600"/>
              <a:t>5. Stay up-to-date with industry trends and best practices.</a:t>
            </a:r>
          </a:p>
          <a:p>
            <a:endParaRPr lang="en-US" sz="1600"/>
          </a:p>
          <a:p>
            <a:endParaRPr lang="en-US" sz="1600"/>
          </a:p>
          <a:p>
            <a:endParaRPr lang="en-US" sz="1600"/>
          </a:p>
          <a:p>
            <a:endParaRPr lang="en-US" sz="1600"/>
          </a:p>
        </p:txBody>
      </p:sp>
      <p:sp>
        <p:nvSpPr>
          <p:cNvPr id="5" name="Slide Number Placeholder 4" hidden="1">
            <a:extLst>
              <a:ext uri="{FF2B5EF4-FFF2-40B4-BE49-F238E27FC236}">
                <a16:creationId xmlns:a16="http://schemas.microsoft.com/office/drawing/2014/main" id="{C99D2502-F7A7-039F-01A0-59462ADFF659}"/>
              </a:ext>
            </a:extLst>
          </p:cNvPr>
          <p:cNvSpPr>
            <a:spLocks noGrp="1"/>
          </p:cNvSpPr>
          <p:nvPr>
            <p:ph type="sldNum" sz="quarter" idx="4294967295"/>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16145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19B0-583E-75F3-9AE5-3A4A76F65094}"/>
              </a:ext>
            </a:extLst>
          </p:cNvPr>
          <p:cNvSpPr>
            <a:spLocks noGrp="1"/>
          </p:cNvSpPr>
          <p:nvPr>
            <p:ph type="title"/>
          </p:nvPr>
        </p:nvSpPr>
        <p:spPr>
          <a:xfrm>
            <a:off x="914398" y="365125"/>
            <a:ext cx="10439401" cy="1617017"/>
          </a:xfrm>
        </p:spPr>
        <p:txBody>
          <a:bodyPr anchor="ctr">
            <a:normAutofit/>
          </a:bodyPr>
          <a:lstStyle/>
          <a:p>
            <a:r>
              <a:rPr lang="en-US"/>
              <a:t>Key Performance Indicators (KPIs):</a:t>
            </a:r>
            <a:endParaRPr lang="en-US" dirty="0"/>
          </a:p>
          <a:p>
            <a:endParaRPr lang="en-US" dirty="0"/>
          </a:p>
        </p:txBody>
      </p:sp>
      <p:sp>
        <p:nvSpPr>
          <p:cNvPr id="8" name="Content Placeholder 2">
            <a:extLst>
              <a:ext uri="{FF2B5EF4-FFF2-40B4-BE49-F238E27FC236}">
                <a16:creationId xmlns:a16="http://schemas.microsoft.com/office/drawing/2014/main" id="{83F0E312-961B-3C15-4BDF-393780BECD24}"/>
              </a:ext>
            </a:extLst>
          </p:cNvPr>
          <p:cNvSpPr>
            <a:spLocks noGrp="1"/>
          </p:cNvSpPr>
          <p:nvPr>
            <p:ph sz="quarter" idx="10"/>
          </p:nvPr>
        </p:nvSpPr>
        <p:spPr>
          <a:xfrm>
            <a:off x="914399" y="2022250"/>
            <a:ext cx="3310129" cy="3747180"/>
          </a:xfrm>
        </p:spPr>
        <p:txBody>
          <a:bodyPr vert="horz" lIns="91440" tIns="45720" rIns="91440" bIns="45720" rtlCol="0" anchor="t">
            <a:normAutofit/>
          </a:bodyPr>
          <a:lstStyle/>
          <a:p>
            <a:r>
              <a:rPr lang="en-US" b="0" dirty="0">
                <a:ea typeface="+mn-lt"/>
                <a:cs typeface="+mn-lt"/>
              </a:rPr>
              <a:t>1. Revenue growth.</a:t>
            </a:r>
            <a:endParaRPr lang="en-US" dirty="0"/>
          </a:p>
          <a:p>
            <a:r>
              <a:rPr lang="en-US" b="0" dirty="0">
                <a:ea typeface="+mn-lt"/>
                <a:cs typeface="+mn-lt"/>
              </a:rPr>
              <a:t>2. Customer acquisition and retention rates.</a:t>
            </a:r>
            <a:endParaRPr lang="en-US"/>
          </a:p>
          <a:p>
            <a:r>
              <a:rPr lang="en-US" b="0" dirty="0">
                <a:ea typeface="+mn-lt"/>
                <a:cs typeface="+mn-lt"/>
              </a:rPr>
              <a:t>3. Customer satisfaction ratings.</a:t>
            </a:r>
            <a:endParaRPr lang="en-US" dirty="0"/>
          </a:p>
          <a:p>
            <a:r>
              <a:rPr lang="en-US" b="0" dirty="0">
                <a:ea typeface="+mn-lt"/>
                <a:cs typeface="+mn-lt"/>
              </a:rPr>
              <a:t>4. Employee satisfaction and retention rates.</a:t>
            </a:r>
            <a:endParaRPr lang="en-US" dirty="0"/>
          </a:p>
          <a:p>
            <a:r>
              <a:rPr lang="en-US" b="0" dirty="0">
                <a:ea typeface="+mn-lt"/>
                <a:cs typeface="+mn-lt"/>
              </a:rPr>
              <a:t>5. Online review and rating metrics.</a:t>
            </a:r>
            <a:endParaRPr lang="en-US" dirty="0"/>
          </a:p>
          <a:p>
            <a:endParaRPr lang="en-US" dirty="0"/>
          </a:p>
        </p:txBody>
      </p:sp>
      <p:pic>
        <p:nvPicPr>
          <p:cNvPr id="6" name="Content Placeholder 5" descr="A black circle with a white and grey logo&#10;&#10;Description automatically generated">
            <a:extLst>
              <a:ext uri="{FF2B5EF4-FFF2-40B4-BE49-F238E27FC236}">
                <a16:creationId xmlns:a16="http://schemas.microsoft.com/office/drawing/2014/main" id="{0CB8183E-CECF-D5E3-34F8-B18961CE5DE5}"/>
              </a:ext>
            </a:extLst>
          </p:cNvPr>
          <p:cNvPicPr>
            <a:picLocks noGrp="1" noChangeAspect="1"/>
          </p:cNvPicPr>
          <p:nvPr>
            <p:ph sz="quarter" idx="11"/>
          </p:nvPr>
        </p:nvPicPr>
        <p:blipFill>
          <a:blip r:embed="rId2"/>
          <a:stretch>
            <a:fillRect/>
          </a:stretch>
        </p:blipFill>
        <p:spPr>
          <a:xfrm>
            <a:off x="6724957" y="1716196"/>
            <a:ext cx="1873590" cy="3747180"/>
          </a:xfrm>
          <a:noFill/>
        </p:spPr>
      </p:pic>
      <p:sp>
        <p:nvSpPr>
          <p:cNvPr id="5" name="Slide Number Placeholder 4">
            <a:extLst>
              <a:ext uri="{FF2B5EF4-FFF2-40B4-BE49-F238E27FC236}">
                <a16:creationId xmlns:a16="http://schemas.microsoft.com/office/drawing/2014/main" id="{D75D8B2D-26D9-D494-1222-75AC9EB3ADEF}"/>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spTree>
    <p:extLst>
      <p:ext uri="{BB962C8B-B14F-4D97-AF65-F5344CB8AC3E}">
        <p14:creationId xmlns:p14="http://schemas.microsoft.com/office/powerpoint/2010/main" val="31110065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19B0-583E-75F3-9AE5-3A4A76F65094}"/>
              </a:ext>
            </a:extLst>
          </p:cNvPr>
          <p:cNvSpPr>
            <a:spLocks noGrp="1"/>
          </p:cNvSpPr>
          <p:nvPr>
            <p:ph type="title"/>
          </p:nvPr>
        </p:nvSpPr>
        <p:spPr>
          <a:xfrm>
            <a:off x="914399" y="365125"/>
            <a:ext cx="7273637" cy="1646555"/>
          </a:xfrm>
        </p:spPr>
        <p:txBody>
          <a:bodyPr anchor="ctr">
            <a:normAutofit/>
          </a:bodyPr>
          <a:lstStyle/>
          <a:p>
            <a:r>
              <a:rPr lang="en-US" dirty="0">
                <a:ea typeface="+mj-lt"/>
                <a:cs typeface="+mj-lt"/>
              </a:rPr>
              <a:t>Budget Allocation:</a:t>
            </a:r>
            <a:endParaRPr lang="en-US" dirty="0"/>
          </a:p>
          <a:p>
            <a:endParaRPr lang="en-US" dirty="0"/>
          </a:p>
        </p:txBody>
      </p:sp>
      <p:pic>
        <p:nvPicPr>
          <p:cNvPr id="6" name="Content Placeholder 5" descr="A person holding cleaning supplies&#10;&#10;Description automatically generated">
            <a:extLst>
              <a:ext uri="{FF2B5EF4-FFF2-40B4-BE49-F238E27FC236}">
                <a16:creationId xmlns:a16="http://schemas.microsoft.com/office/drawing/2014/main" id="{0CB8183E-CECF-D5E3-34F8-B18961CE5DE5}"/>
              </a:ext>
            </a:extLst>
          </p:cNvPr>
          <p:cNvPicPr>
            <a:picLocks noGrp="1" noChangeAspect="1"/>
          </p:cNvPicPr>
          <p:nvPr>
            <p:ph sz="quarter" idx="10"/>
          </p:nvPr>
        </p:nvPicPr>
        <p:blipFill>
          <a:blip r:embed="rId2"/>
          <a:stretch>
            <a:fillRect/>
          </a:stretch>
        </p:blipFill>
        <p:spPr>
          <a:xfrm>
            <a:off x="914399" y="2043531"/>
            <a:ext cx="7273638" cy="4091421"/>
          </a:xfrm>
          <a:noFill/>
        </p:spPr>
      </p:pic>
      <p:sp>
        <p:nvSpPr>
          <p:cNvPr id="5" name="Slide Number Placeholder 4">
            <a:extLst>
              <a:ext uri="{FF2B5EF4-FFF2-40B4-BE49-F238E27FC236}">
                <a16:creationId xmlns:a16="http://schemas.microsoft.com/office/drawing/2014/main" id="{D75D8B2D-26D9-D494-1222-75AC9EB3ADEF}"/>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sp>
        <p:nvSpPr>
          <p:cNvPr id="7" name="TextBox 6">
            <a:extLst>
              <a:ext uri="{FF2B5EF4-FFF2-40B4-BE49-F238E27FC236}">
                <a16:creationId xmlns:a16="http://schemas.microsoft.com/office/drawing/2014/main" id="{2594B3CD-933D-B33A-B173-73C19C0C80E8}"/>
              </a:ext>
            </a:extLst>
          </p:cNvPr>
          <p:cNvSpPr txBox="1"/>
          <p:nvPr/>
        </p:nvSpPr>
        <p:spPr>
          <a:xfrm>
            <a:off x="8673701" y="585637"/>
            <a:ext cx="331541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1. Marketing and advertising (30%).</a:t>
            </a:r>
            <a:endParaRPr lang="en-US" sz="2400" dirty="0"/>
          </a:p>
          <a:p>
            <a:r>
              <a:rPr lang="en-US" sz="2400" dirty="0">
                <a:ea typeface="+mn-lt"/>
                <a:cs typeface="+mn-lt"/>
              </a:rPr>
              <a:t>2. Staffing and training (25%).</a:t>
            </a:r>
            <a:endParaRPr lang="en-US" sz="2400" dirty="0"/>
          </a:p>
          <a:p>
            <a:r>
              <a:rPr lang="en-US" sz="2400" dirty="0">
                <a:ea typeface="+mn-lt"/>
                <a:cs typeface="+mn-lt"/>
              </a:rPr>
              <a:t>3. Equipment and supplies (20%).</a:t>
            </a:r>
            <a:endParaRPr lang="en-US" sz="2400" dirty="0"/>
          </a:p>
          <a:p>
            <a:r>
              <a:rPr lang="en-US" sz="2400" dirty="0">
                <a:ea typeface="+mn-lt"/>
                <a:cs typeface="+mn-lt"/>
              </a:rPr>
              <a:t>4. Technology and software (15%).</a:t>
            </a:r>
            <a:endParaRPr lang="en-US" sz="2400" dirty="0"/>
          </a:p>
          <a:p>
            <a:r>
              <a:rPr lang="en-US" sz="2400" dirty="0">
                <a:ea typeface="+mn-lt"/>
                <a:cs typeface="+mn-lt"/>
              </a:rPr>
              <a:t>5. Miscellaneous (10%).</a:t>
            </a:r>
            <a:endParaRPr lang="en-US" sz="2400" dirty="0"/>
          </a:p>
          <a:p>
            <a:pPr algn="l"/>
            <a:endParaRPr lang="en-US" sz="2400" dirty="0"/>
          </a:p>
        </p:txBody>
      </p:sp>
    </p:spTree>
    <p:extLst>
      <p:ext uri="{BB962C8B-B14F-4D97-AF65-F5344CB8AC3E}">
        <p14:creationId xmlns:p14="http://schemas.microsoft.com/office/powerpoint/2010/main" val="29582364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19B0-583E-75F3-9AE5-3A4A76F65094}"/>
              </a:ext>
            </a:extLst>
          </p:cNvPr>
          <p:cNvSpPr>
            <a:spLocks noGrp="1"/>
          </p:cNvSpPr>
          <p:nvPr>
            <p:ph type="title"/>
          </p:nvPr>
        </p:nvSpPr>
        <p:spPr>
          <a:xfrm>
            <a:off x="916385" y="446313"/>
            <a:ext cx="5179615" cy="1448747"/>
          </a:xfrm>
        </p:spPr>
        <p:txBody>
          <a:bodyPr vert="horz" lIns="91440" tIns="45720" rIns="91440" bIns="45720" rtlCol="0" anchor="ctr">
            <a:normAutofit/>
          </a:bodyPr>
          <a:lstStyle/>
          <a:p>
            <a:endParaRPr lang="en-US" kern="1200" cap="all" baseline="0">
              <a:latin typeface="+mj-lt"/>
              <a:ea typeface="+mj-ea"/>
              <a:cs typeface="+mj-cs"/>
            </a:endParaRPr>
          </a:p>
          <a:p>
            <a:r>
              <a:rPr lang="en-US" kern="1200" cap="all" baseline="0">
                <a:latin typeface="+mj-lt"/>
                <a:ea typeface="+mj-ea"/>
                <a:cs typeface="+mj-cs"/>
              </a:rPr>
              <a:t>Conclusion:</a:t>
            </a:r>
          </a:p>
          <a:p>
            <a:endParaRPr lang="en-US" kern="1200" cap="all" baseline="0">
              <a:latin typeface="+mj-lt"/>
              <a:ea typeface="+mj-ea"/>
              <a:cs typeface="+mj-cs"/>
            </a:endParaRPr>
          </a:p>
          <a:p>
            <a:endParaRPr lang="en-US" kern="1200" cap="all" baseline="0">
              <a:latin typeface="+mj-lt"/>
              <a:ea typeface="+mj-ea"/>
              <a:cs typeface="+mj-cs"/>
            </a:endParaRPr>
          </a:p>
        </p:txBody>
      </p:sp>
      <p:sp>
        <p:nvSpPr>
          <p:cNvPr id="7" name="TextBox 6">
            <a:extLst>
              <a:ext uri="{FF2B5EF4-FFF2-40B4-BE49-F238E27FC236}">
                <a16:creationId xmlns:a16="http://schemas.microsoft.com/office/drawing/2014/main" id="{2594B3CD-933D-B33A-B173-73C19C0C80E8}"/>
              </a:ext>
            </a:extLst>
          </p:cNvPr>
          <p:cNvSpPr txBox="1"/>
          <p:nvPr/>
        </p:nvSpPr>
        <p:spPr>
          <a:xfrm>
            <a:off x="296173" y="2108515"/>
            <a:ext cx="5929222" cy="42935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indent="-228600">
              <a:lnSpc>
                <a:spcPct val="90000"/>
              </a:lnSpc>
              <a:spcAft>
                <a:spcPts val="1200"/>
              </a:spcAft>
              <a:buFont typeface="Arial" panose="020B0604020202020204" pitchFamily="34" charset="0"/>
              <a:buChar char="•"/>
            </a:pPr>
            <a:r>
              <a:rPr lang="en-US" sz="1600" dirty="0"/>
              <a:t>By implementing these growth strategies, gardening and cleaning services can:</a:t>
            </a:r>
          </a:p>
          <a:p>
            <a:pPr marL="228600" indent="-228600">
              <a:lnSpc>
                <a:spcPct val="90000"/>
              </a:lnSpc>
              <a:spcAft>
                <a:spcPts val="1200"/>
              </a:spcAft>
              <a:buFont typeface="Arial" panose="020B0604020202020204" pitchFamily="34" charset="0"/>
              <a:buChar char="•"/>
            </a:pPr>
            <a:endParaRPr lang="en-US" sz="1600" dirty="0"/>
          </a:p>
          <a:p>
            <a:pPr marL="228600" indent="-228600">
              <a:lnSpc>
                <a:spcPct val="90000"/>
              </a:lnSpc>
              <a:spcAft>
                <a:spcPts val="1200"/>
              </a:spcAft>
              <a:buFont typeface="Arial" panose="020B0604020202020204" pitchFamily="34" charset="0"/>
              <a:buChar char="•"/>
            </a:pPr>
            <a:r>
              <a:rPr lang="en-US" sz="1600" dirty="0"/>
              <a:t>- Increase revenue and market share</a:t>
            </a:r>
          </a:p>
          <a:p>
            <a:pPr marL="228600" indent="-228600">
              <a:lnSpc>
                <a:spcPct val="90000"/>
              </a:lnSpc>
              <a:spcAft>
                <a:spcPts val="1200"/>
              </a:spcAft>
              <a:buFont typeface="Arial" panose="020B0604020202020204" pitchFamily="34" charset="0"/>
              <a:buChar char="•"/>
            </a:pPr>
            <a:r>
              <a:rPr lang="en-US" sz="1600" dirty="0"/>
              <a:t>- Improve customer satisfaction and retention</a:t>
            </a:r>
          </a:p>
          <a:p>
            <a:pPr marL="228600" indent="-228600">
              <a:lnSpc>
                <a:spcPct val="90000"/>
              </a:lnSpc>
              <a:spcAft>
                <a:spcPts val="1200"/>
              </a:spcAft>
              <a:buFont typeface="Arial" panose="020B0604020202020204" pitchFamily="34" charset="0"/>
              <a:buChar char="•"/>
            </a:pPr>
            <a:r>
              <a:rPr lang="en-US" sz="1600" dirty="0"/>
              <a:t>- Expand services and offerings</a:t>
            </a:r>
          </a:p>
          <a:p>
            <a:pPr marL="228600" indent="-228600">
              <a:lnSpc>
                <a:spcPct val="90000"/>
              </a:lnSpc>
              <a:spcAft>
                <a:spcPts val="1200"/>
              </a:spcAft>
              <a:buFont typeface="Arial" panose="020B0604020202020204" pitchFamily="34" charset="0"/>
              <a:buChar char="•"/>
            </a:pPr>
            <a:r>
              <a:rPr lang="en-US" sz="1600" dirty="0"/>
              <a:t>- Establish strategic partnerships and collaborations</a:t>
            </a:r>
          </a:p>
          <a:p>
            <a:pPr marL="228600" indent="-228600">
              <a:lnSpc>
                <a:spcPct val="90000"/>
              </a:lnSpc>
              <a:spcAft>
                <a:spcPts val="1200"/>
              </a:spcAft>
              <a:buFont typeface="Arial" panose="020B0604020202020204" pitchFamily="34" charset="0"/>
              <a:buChar char="•"/>
            </a:pPr>
            <a:r>
              <a:rPr lang="en-US" sz="1600" dirty="0"/>
              <a:t>- Stay competitive in the market</a:t>
            </a:r>
          </a:p>
          <a:p>
            <a:pPr marL="228600" indent="-228600">
              <a:lnSpc>
                <a:spcPct val="90000"/>
              </a:lnSpc>
              <a:spcAft>
                <a:spcPts val="1200"/>
              </a:spcAft>
              <a:buFont typeface="Arial" panose="020B0604020202020204" pitchFamily="34" charset="0"/>
              <a:buChar char="•"/>
            </a:pPr>
            <a:endParaRPr lang="en-US" sz="1600" dirty="0"/>
          </a:p>
          <a:p>
            <a:pPr marL="228600" indent="-228600">
              <a:lnSpc>
                <a:spcPct val="90000"/>
              </a:lnSpc>
              <a:spcAft>
                <a:spcPts val="1200"/>
              </a:spcAft>
              <a:buFont typeface="Arial" panose="020B0604020202020204" pitchFamily="34" charset="0"/>
              <a:buChar char="•"/>
            </a:pPr>
            <a:r>
              <a:rPr lang="en-US" sz="1600" dirty="0"/>
              <a:t>To ensure success, regularly review and adjust these strategies, monitor KPIs, and maintain a focus on customer satisfaction and operational efficiency.</a:t>
            </a:r>
          </a:p>
          <a:p>
            <a:pPr marL="228600" indent="-228600">
              <a:lnSpc>
                <a:spcPct val="90000"/>
              </a:lnSpc>
              <a:spcAft>
                <a:spcPts val="1200"/>
              </a:spcAft>
              <a:buFont typeface="Arial" panose="020B0604020202020204" pitchFamily="34" charset="0"/>
              <a:buChar char="•"/>
            </a:pPr>
            <a:endParaRPr lang="en-US" sz="1300"/>
          </a:p>
          <a:p>
            <a:pPr marL="228600" indent="-228600">
              <a:lnSpc>
                <a:spcPct val="90000"/>
              </a:lnSpc>
              <a:spcAft>
                <a:spcPts val="1200"/>
              </a:spcAft>
              <a:buFont typeface="Arial" panose="020B0604020202020204" pitchFamily="34" charset="0"/>
              <a:buChar char="•"/>
            </a:pPr>
            <a:endParaRPr lang="en-US" sz="1300"/>
          </a:p>
        </p:txBody>
      </p:sp>
      <p:sp>
        <p:nvSpPr>
          <p:cNvPr id="5" name="Slide Number Placeholder 4">
            <a:extLst>
              <a:ext uri="{FF2B5EF4-FFF2-40B4-BE49-F238E27FC236}">
                <a16:creationId xmlns:a16="http://schemas.microsoft.com/office/drawing/2014/main" id="{D75D8B2D-26D9-D494-1222-75AC9EB3ADEF}"/>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15</a:t>
            </a:fld>
            <a:endParaRPr lang="en-US"/>
          </a:p>
        </p:txBody>
      </p:sp>
      <p:pic>
        <p:nvPicPr>
          <p:cNvPr id="11" name="Picture 10" descr="A hand touching a small plant">
            <a:extLst>
              <a:ext uri="{FF2B5EF4-FFF2-40B4-BE49-F238E27FC236}">
                <a16:creationId xmlns:a16="http://schemas.microsoft.com/office/drawing/2014/main" id="{63CA8C4D-FBFB-D771-B778-14C9AE3055FB}"/>
              </a:ext>
            </a:extLst>
          </p:cNvPr>
          <p:cNvPicPr>
            <a:picLocks noChangeAspect="1"/>
          </p:cNvPicPr>
          <p:nvPr/>
        </p:nvPicPr>
        <p:blipFill>
          <a:blip r:embed="rId2"/>
          <a:srcRect l="40665" r="-3" b="-3"/>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1497416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
        <p:nvSpPr>
          <p:cNvPr id="5" name="Content Placeholder 4">
            <a:extLst>
              <a:ext uri="{FF2B5EF4-FFF2-40B4-BE49-F238E27FC236}">
                <a16:creationId xmlns:a16="http://schemas.microsoft.com/office/drawing/2014/main" id="{61616CC5-950F-396E-C675-9CA8785D0227}"/>
              </a:ext>
            </a:extLst>
          </p:cNvPr>
          <p:cNvSpPr>
            <a:spLocks noGrp="1"/>
          </p:cNvSpPr>
          <p:nvPr>
            <p:ph idx="1"/>
          </p:nvPr>
        </p:nvSpPr>
        <p:spPr>
          <a:xfrm>
            <a:off x="6522835" y="4000461"/>
            <a:ext cx="2986764" cy="592797"/>
          </a:xfrm>
        </p:spPr>
        <p:txBody>
          <a:bodyPr vert="horz" lIns="91440" tIns="45720" rIns="91440" bIns="45720" rtlCol="0" anchor="t">
            <a:normAutofit/>
          </a:bodyPr>
          <a:lstStyle/>
          <a:p>
            <a:r>
              <a:rPr lang="en-US" dirty="0"/>
              <a:t>We hope you enjoyed </a:t>
            </a:r>
          </a:p>
        </p:txBody>
      </p:sp>
    </p:spTree>
    <p:extLst>
      <p:ext uri="{BB962C8B-B14F-4D97-AF65-F5344CB8AC3E}">
        <p14:creationId xmlns:p14="http://schemas.microsoft.com/office/powerpoint/2010/main" val="769932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2376868"/>
          </a:xfrm>
        </p:spPr>
        <p:txBody>
          <a:bodyPr/>
          <a:lstStyle/>
          <a:p>
            <a:r>
              <a:rPr lang="en-US" dirty="0"/>
              <a:t>Empowering the nation</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2844800"/>
            <a:ext cx="5181600" cy="3128963"/>
          </a:xfrm>
        </p:spPr>
        <p:txBody>
          <a:bodyPr vert="horz" lIns="91440" tIns="45720" rIns="91440" bIns="45720" rtlCol="0" anchor="t">
            <a:normAutofit fontScale="70000" lnSpcReduction="20000"/>
          </a:bodyPr>
          <a:lstStyle/>
          <a:p>
            <a:r>
              <a:rPr lang="en-US" dirty="0"/>
              <a:t>Empowering The Nation is a Johannesburg-based training initiatives founded in 2018 by Precious Radebe. The organization is dedicated to upskilling domestic workers and gardens offering both six-month Learnerships and six-week Short Skill Training </a:t>
            </a:r>
            <a:r>
              <a:rPr lang="en-US" dirty="0" err="1"/>
              <a:t>Programmes</a:t>
            </a:r>
            <a:r>
              <a:rPr lang="en-US" dirty="0"/>
              <a:t>. These courses equip participants with marketable skills, allowing them to seek better employment opportunities, command higher wages, or even start their own businesses . The training also benefits employers who want their staff to provide more specialized services. Empowering the Nation aims to uplift the community through education and professional development.</a:t>
            </a:r>
          </a:p>
          <a:p>
            <a:endParaRPr lang="en-US"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4205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6126480" y="1310639"/>
            <a:ext cx="4805997" cy="2689629"/>
          </a:xfrm>
        </p:spPr>
        <p:txBody>
          <a:bodyPr anchor="b">
            <a:normAutofit/>
          </a:bodyPr>
          <a:lstStyle/>
          <a:p>
            <a:r>
              <a:rPr lang="en-US" dirty="0"/>
              <a:t>Local skills training Course</a:t>
            </a:r>
          </a:p>
        </p:txBody>
      </p:sp>
      <p:pic>
        <p:nvPicPr>
          <p:cNvPr id="14" name="Picture Placeholder 13" descr="A person looking at a piece of paper">
            <a:extLst>
              <a:ext uri="{FF2B5EF4-FFF2-40B4-BE49-F238E27FC236}">
                <a16:creationId xmlns:a16="http://schemas.microsoft.com/office/drawing/2014/main" id="{F28819F3-7D3B-EB42-24FD-3C0BBC5963B5}"/>
              </a:ext>
            </a:extLst>
          </p:cNvPr>
          <p:cNvPicPr>
            <a:picLocks noGrp="1" noChangeAspect="1"/>
          </p:cNvPicPr>
          <p:nvPr>
            <p:ph type="pic" sz="quarter" idx="11"/>
          </p:nvPr>
        </p:nvPicPr>
        <p:blipFill>
          <a:blip r:embed="rId3"/>
          <a:srcRect r="1" b="157"/>
          <a:stretch/>
        </p:blipFill>
        <p:spPr>
          <a:xfrm>
            <a:off x="20" y="-10160"/>
            <a:ext cx="6095980" cy="6858000"/>
          </a:xfrm>
          <a:noFill/>
        </p:spPr>
      </p:pic>
      <p:sp>
        <p:nvSpPr>
          <p:cNvPr id="19" name="Content Placeholder 3">
            <a:extLst>
              <a:ext uri="{FF2B5EF4-FFF2-40B4-BE49-F238E27FC236}">
                <a16:creationId xmlns:a16="http://schemas.microsoft.com/office/drawing/2014/main" id="{51B9DBD7-24A2-D25D-1862-79380969D5A5}"/>
              </a:ext>
            </a:extLst>
          </p:cNvPr>
          <p:cNvSpPr>
            <a:spLocks noGrp="1"/>
          </p:cNvSpPr>
          <p:nvPr>
            <p:ph sz="quarter" idx="10"/>
          </p:nvPr>
        </p:nvSpPr>
        <p:spPr>
          <a:xfrm>
            <a:off x="6126163" y="4172990"/>
            <a:ext cx="4805997" cy="2389736"/>
          </a:xfrm>
        </p:spPr>
        <p:txBody>
          <a:bodyPr vert="horz" lIns="91440" tIns="45720" rIns="91440" bIns="45720" rtlCol="0" anchor="t">
            <a:normAutofit/>
          </a:bodyPr>
          <a:lstStyle/>
          <a:p>
            <a:r>
              <a:rPr lang="en-US" dirty="0"/>
              <a:t>Next</a:t>
            </a:r>
          </a:p>
        </p:txBody>
      </p:sp>
    </p:spTree>
    <p:extLst>
      <p:ext uri="{BB962C8B-B14F-4D97-AF65-F5344CB8AC3E}">
        <p14:creationId xmlns:p14="http://schemas.microsoft.com/office/powerpoint/2010/main" val="4293742996"/>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Empowering the nation</a:t>
            </a:r>
            <a:r>
              <a:rPr lang="en-US" sz="3200" dirty="0"/>
              <a:t> </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p:txBody>
          <a:bodyPr vert="horz" lIns="91440" tIns="45720" rIns="91440" bIns="45720" rtlCol="0" anchor="t">
            <a:normAutofit fontScale="92500" lnSpcReduction="10000"/>
          </a:bodyPr>
          <a:lstStyle/>
          <a:p>
            <a:pPr marL="0" indent="0">
              <a:buNone/>
            </a:pPr>
            <a:r>
              <a:rPr lang="en-US" dirty="0">
                <a:cs typeface="Calibri" panose="020F0502020204030204"/>
              </a:rPr>
              <a:t>Empowering The Nation was started by Precious Radebe in 2018 to help domestic workers and gardeners learn new skills. Precious Radebe saw how her parents and others never had the chance to get an education or improve their skills, so she wanted to change that for people in her community. We offer two types of training: Learnerships: Six-month programs that teach valuable skills over 12 marks. Short Skills Training: Six-week courses to quickly gain new abilities. These courses help you get better jobs, earn higher wages, or even start your own small business. Many employers also want their staff to have more skills, so our training makes you more marketable. If you take more than one course, you'll receive a discount: Two course- 5% off Three courses- 10% off Located in Johannesburg, Empowering the Nation has already trained hundreds of domestic workers and gardeners, helping them improve their lives. We make learning simple, affordable, and focused on your success.</a:t>
            </a:r>
            <a:endParaRPr lang="en-US" sz="2000" cap="none" dirty="0">
              <a:cs typeface="Calibri" panose="020F0502020204030204"/>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412000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6096000" y="375285"/>
            <a:ext cx="4896678" cy="3624984"/>
          </a:xfrm>
        </p:spPr>
        <p:txBody>
          <a:bodyPr/>
          <a:lstStyle/>
          <a:p>
            <a:r>
              <a:rPr lang="en-US" dirty="0"/>
              <a:t>Product benefits</a:t>
            </a:r>
          </a:p>
        </p:txBody>
      </p:sp>
      <p:pic>
        <p:nvPicPr>
          <p:cNvPr id="5" name="Picture Placeholder 4" descr="A person standing in a greenhouse">
            <a:extLst>
              <a:ext uri="{FF2B5EF4-FFF2-40B4-BE49-F238E27FC236}">
                <a16:creationId xmlns:a16="http://schemas.microsoft.com/office/drawing/2014/main" id="{EE30546E-D63D-6DD8-4DA7-41DD51A44C2F}"/>
              </a:ext>
            </a:extLst>
          </p:cNvPr>
          <p:cNvPicPr>
            <a:picLocks noGrp="1" noChangeAspect="1"/>
          </p:cNvPicPr>
          <p:nvPr>
            <p:ph type="pic" sz="quarter" idx="11"/>
          </p:nvPr>
        </p:nvPicPr>
        <p:blipFill>
          <a:blip r:embed="rId3"/>
          <a:srcRect t="12487" b="12487"/>
          <a:stretch/>
        </p:blipFill>
        <p:spPr>
          <a:xfrm>
            <a:off x="0" y="0"/>
            <a:ext cx="6096000" cy="6858000"/>
          </a:xfrm>
        </p:spPr>
      </p:pic>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6096000" y="4172990"/>
            <a:ext cx="4896677" cy="2309726"/>
          </a:xfrm>
        </p:spPr>
        <p:txBody>
          <a:bodyPr vert="horz" lIns="91440" tIns="45720" rIns="91440" bIns="45720" rtlCol="0" anchor="t">
            <a:normAutofit/>
          </a:bodyPr>
          <a:lstStyle/>
          <a:p>
            <a:r>
              <a:rPr lang="en-US" noProof="1"/>
              <a:t>Gardening &amp; Cleaning.</a:t>
            </a:r>
          </a:p>
        </p:txBody>
      </p:sp>
    </p:spTree>
    <p:extLst>
      <p:ext uri="{BB962C8B-B14F-4D97-AF65-F5344CB8AC3E}">
        <p14:creationId xmlns:p14="http://schemas.microsoft.com/office/powerpoint/2010/main" val="1760417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lstStyle/>
          <a:p>
            <a:r>
              <a:rPr lang="en-US" dirty="0"/>
              <a:t>Empowering the nation</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1994541"/>
            <a:ext cx="4992709" cy="4010416"/>
          </a:xfrm>
        </p:spPr>
        <p:txBody>
          <a:bodyPr vert="horz" lIns="91440" tIns="45720" rIns="91440" bIns="45720" rtlCol="0" anchor="t">
            <a:normAutofit fontScale="92500" lnSpcReduction="10000"/>
          </a:bodyPr>
          <a:lstStyle/>
          <a:p>
            <a:r>
              <a:rPr lang="en-US" noProof="1"/>
              <a:t>Gardening services: Physical Health Benefits- Fresh air and exercise, Access to nutritious, homegrown produce. Reduced stress and anxiety. Improved mental health and mood.</a:t>
            </a:r>
          </a:p>
          <a:p>
            <a:r>
              <a:rPr lang="en-US" noProof="1"/>
              <a:t>Economic Benefits: Increased property value. Saving on grocery bills. Potential income through selling excess produce. Job creation and entrepreneurial oppotunities</a:t>
            </a:r>
          </a:p>
          <a:p>
            <a:r>
              <a:rPr lang="en-US" noProof="1"/>
              <a:t>Community Benefits: Community garden initiatives fostering social connections. Education and skill-sharing. Urban beautificatin and neighborhood pride. Enviromental sustainability </a:t>
            </a:r>
          </a:p>
        </p:txBody>
      </p:sp>
      <p:sp>
        <p:nvSpPr>
          <p:cNvPr id="4" name="Content Placeholder 3">
            <a:extLst>
              <a:ext uri="{FF2B5EF4-FFF2-40B4-BE49-F238E27FC236}">
                <a16:creationId xmlns:a16="http://schemas.microsoft.com/office/drawing/2014/main" id="{2CFADA2D-CE7A-511E-45B9-EAF4FA520E34}"/>
              </a:ext>
            </a:extLst>
          </p:cNvPr>
          <p:cNvSpPr>
            <a:spLocks noGrp="1"/>
          </p:cNvSpPr>
          <p:nvPr>
            <p:ph sz="quarter" idx="11"/>
          </p:nvPr>
        </p:nvSpPr>
        <p:spPr>
          <a:xfrm>
            <a:off x="6284891" y="2022250"/>
            <a:ext cx="4992709" cy="3747180"/>
          </a:xfrm>
        </p:spPr>
        <p:txBody>
          <a:bodyPr vert="horz" lIns="91440" tIns="45720" rIns="91440" bIns="45720" rtlCol="0" anchor="t">
            <a:normAutofit fontScale="92500" lnSpcReduction="10000"/>
          </a:bodyPr>
          <a:lstStyle/>
          <a:p>
            <a:r>
              <a:rPr lang="en-US" noProof="1"/>
              <a:t>Cleaning services: Physical Health Benefits- Reduced allergens and asthma triggers. Improved indoor air quality. Decreased risk of pest-borne diseases. Better sanitation and hygiene. </a:t>
            </a:r>
          </a:p>
          <a:p>
            <a:r>
              <a:rPr lang="en-US" noProof="1"/>
              <a:t>Mental Health Benefit: Reduced stress and anxiety. Increased productivity and focus. Improved mood and overall well-being. Enhanced sense of control and organization.</a:t>
            </a:r>
          </a:p>
          <a:p>
            <a:r>
              <a:rPr lang="en-US" noProof="1"/>
              <a:t>Economics Benefits: Increased property value. Extended lifespan of belongings and appliances. Reduced replacement costs. Jobs created and economic growth.</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430403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916385" y="446313"/>
            <a:ext cx="5179615" cy="1448747"/>
          </a:xfrm>
        </p:spPr>
        <p:txBody>
          <a:bodyPr/>
          <a:lstStyle/>
          <a:p>
            <a:r>
              <a:rPr lang="en-US" dirty="0"/>
              <a:t>Growth strategy</a:t>
            </a:r>
          </a:p>
        </p:txBody>
      </p:sp>
      <p:sp>
        <p:nvSpPr>
          <p:cNvPr id="3" name="Content Placeholder 2">
            <a:extLst>
              <a:ext uri="{FF2B5EF4-FFF2-40B4-BE49-F238E27FC236}">
                <a16:creationId xmlns:a16="http://schemas.microsoft.com/office/drawing/2014/main" id="{05E26637-007F-EC9E-F644-AAFBA0900F3C}"/>
              </a:ext>
            </a:extLst>
          </p:cNvPr>
          <p:cNvSpPr>
            <a:spLocks noGrp="1"/>
          </p:cNvSpPr>
          <p:nvPr>
            <p:ph sz="quarter" idx="10"/>
          </p:nvPr>
        </p:nvSpPr>
        <p:spPr>
          <a:xfrm>
            <a:off x="900022" y="1720325"/>
            <a:ext cx="5181600" cy="3747180"/>
          </a:xfrm>
        </p:spPr>
        <p:txBody>
          <a:bodyPr vert="horz" lIns="91440" tIns="45720" rIns="91440" bIns="45720" rtlCol="0" anchor="t">
            <a:normAutofit/>
          </a:bodyPr>
          <a:lstStyle/>
          <a:p>
            <a:r>
              <a:rPr lang="en-US" dirty="0">
                <a:ea typeface="+mn-lt"/>
                <a:cs typeface="+mn-lt"/>
              </a:rPr>
              <a:t>1. Develop a user-friendly website and social media presence.</a:t>
            </a:r>
            <a:endParaRPr lang="en-US" dirty="0"/>
          </a:p>
          <a:p>
            <a:r>
              <a:rPr lang="en-US">
                <a:ea typeface="+mn-lt"/>
                <a:cs typeface="+mn-lt"/>
              </a:rPr>
              <a:t>2. Offer discounted services for first-time customers.</a:t>
            </a:r>
            <a:endParaRPr lang="en-US"/>
          </a:p>
          <a:p>
            <a:r>
              <a:rPr lang="en-US" dirty="0">
                <a:ea typeface="+mn-lt"/>
                <a:cs typeface="+mn-lt"/>
              </a:rPr>
              <a:t>3. Partner with local nurseries and gardening supply stores.</a:t>
            </a:r>
            <a:endParaRPr lang="en-US" dirty="0"/>
          </a:p>
          <a:p>
            <a:r>
              <a:rPr lang="en-US" dirty="0">
                <a:ea typeface="+mn-lt"/>
                <a:cs typeface="+mn-lt"/>
              </a:rPr>
              <a:t>4. Attend community events and gardening workshops.</a:t>
            </a:r>
            <a:endParaRPr lang="en-US" dirty="0"/>
          </a:p>
          <a:p>
            <a:r>
              <a:rPr lang="en-US" dirty="0">
                <a:ea typeface="+mn-lt"/>
                <a:cs typeface="+mn-lt"/>
              </a:rPr>
              <a:t>5. Launch referral programs for existing customers.</a:t>
            </a:r>
            <a:endParaRPr lang="en-US" dirty="0"/>
          </a:p>
          <a:p>
            <a:endParaRPr lang="en-US"/>
          </a:p>
          <a:p>
            <a:pPr marL="0" indent="0">
              <a:buNone/>
            </a:pPr>
            <a:endParaRPr lang="en-US" dirty="0"/>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pic>
        <p:nvPicPr>
          <p:cNvPr id="18" name="Picture Placeholder 17" descr="Two people looking at their phones">
            <a:extLst>
              <a:ext uri="{FF2B5EF4-FFF2-40B4-BE49-F238E27FC236}">
                <a16:creationId xmlns:a16="http://schemas.microsoft.com/office/drawing/2014/main" id="{1609D79A-E8EF-302E-E8CA-07C644CE0E0F}"/>
              </a:ext>
            </a:extLst>
          </p:cNvPr>
          <p:cNvPicPr>
            <a:picLocks noGrp="1" noChangeAspect="1"/>
          </p:cNvPicPr>
          <p:nvPr>
            <p:ph type="pic" sz="quarter" idx="11"/>
          </p:nvPr>
        </p:nvPicPr>
        <p:blipFill>
          <a:blip r:embed="rId3"/>
          <a:srcRect l="81" r="81"/>
          <a:stretch/>
        </p:blipFill>
        <p:spPr>
          <a:xfrm>
            <a:off x="6076950" y="0"/>
            <a:ext cx="6115050" cy="6868886"/>
          </a:xfrm>
        </p:spPr>
      </p:pic>
    </p:spTree>
    <p:extLst>
      <p:ext uri="{BB962C8B-B14F-4D97-AF65-F5344CB8AC3E}">
        <p14:creationId xmlns:p14="http://schemas.microsoft.com/office/powerpoint/2010/main" val="1517447069"/>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914399" y="365125"/>
            <a:ext cx="10363201" cy="1629601"/>
          </a:xfrm>
        </p:spPr>
        <p:txBody>
          <a:bodyPr anchor="ctr">
            <a:normAutofit/>
          </a:bodyPr>
          <a:lstStyle/>
          <a:p>
            <a:r>
              <a:rPr lang="en-US" dirty="0"/>
              <a:t>Growth solutions </a:t>
            </a:r>
          </a:p>
        </p:txBody>
      </p:sp>
      <p:pic>
        <p:nvPicPr>
          <p:cNvPr id="6" name="Content Placeholder 5" descr="A screenshot of a computer&#10;&#10;Description automatically generated">
            <a:extLst>
              <a:ext uri="{FF2B5EF4-FFF2-40B4-BE49-F238E27FC236}">
                <a16:creationId xmlns:a16="http://schemas.microsoft.com/office/drawing/2014/main" id="{38A0D5D8-137C-CC6A-1F87-16EE6A73CC95}"/>
              </a:ext>
            </a:extLst>
          </p:cNvPr>
          <p:cNvPicPr>
            <a:picLocks noGrp="1" noChangeAspect="1"/>
          </p:cNvPicPr>
          <p:nvPr>
            <p:ph sz="quarter" idx="10"/>
          </p:nvPr>
        </p:nvPicPr>
        <p:blipFill>
          <a:blip r:embed="rId3"/>
          <a:stretch>
            <a:fillRect/>
          </a:stretch>
        </p:blipFill>
        <p:spPr>
          <a:xfrm>
            <a:off x="914399" y="2491641"/>
            <a:ext cx="4992709" cy="2808398"/>
          </a:xfrm>
          <a:noFill/>
        </p:spPr>
      </p:pic>
      <p:sp>
        <p:nvSpPr>
          <p:cNvPr id="3" name="Content Placeholder 2">
            <a:extLst>
              <a:ext uri="{FF2B5EF4-FFF2-40B4-BE49-F238E27FC236}">
                <a16:creationId xmlns:a16="http://schemas.microsoft.com/office/drawing/2014/main" id="{F0E41F64-E350-1F21-8A57-E740F48F3132}"/>
              </a:ext>
            </a:extLst>
          </p:cNvPr>
          <p:cNvSpPr>
            <a:spLocks noGrp="1"/>
          </p:cNvSpPr>
          <p:nvPr>
            <p:ph sz="quarter" idx="11"/>
          </p:nvPr>
        </p:nvSpPr>
        <p:spPr>
          <a:xfrm>
            <a:off x="6284891" y="2022250"/>
            <a:ext cx="4992709" cy="3747180"/>
          </a:xfrm>
        </p:spPr>
        <p:txBody>
          <a:bodyPr vert="horz" lIns="91440" tIns="45720" rIns="91440" bIns="45720" rtlCol="0">
            <a:normAutofit/>
          </a:bodyPr>
          <a:lstStyle/>
          <a:p>
            <a:r>
              <a:rPr lang="en-US" sz="1900"/>
              <a:t>1. Develop a mobile app for booking and customer engagement.</a:t>
            </a:r>
          </a:p>
          <a:p>
            <a:r>
              <a:rPr lang="en-US" sz="1900"/>
              <a:t>2. Expand services to commercial clients (offices, restaurants, etc.).</a:t>
            </a:r>
          </a:p>
          <a:p>
            <a:r>
              <a:rPr lang="en-US" sz="1900"/>
              <a:t>3. Create a subscription-based model for regular gardening services.</a:t>
            </a:r>
          </a:p>
          <a:p>
            <a:r>
              <a:rPr lang="en-US" sz="1900"/>
              <a:t>4. Host workshops and webinars on sustainable gardening practices.</a:t>
            </a:r>
          </a:p>
          <a:p>
            <a:r>
              <a:rPr lang="en-US" sz="1900"/>
              <a:t>5. Establish strategic partnerships with local organizations and government initiatives.</a:t>
            </a:r>
          </a:p>
          <a:p>
            <a:endParaRPr lang="en-US" sz="1900"/>
          </a:p>
          <a:p>
            <a:endParaRPr lang="en-US" sz="1900"/>
          </a:p>
          <a:p>
            <a:endParaRPr lang="en-US" sz="1900"/>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spTree>
    <p:extLst>
      <p:ext uri="{BB962C8B-B14F-4D97-AF65-F5344CB8AC3E}">
        <p14:creationId xmlns:p14="http://schemas.microsoft.com/office/powerpoint/2010/main" val="2398406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6126480" y="1310639"/>
            <a:ext cx="4805997" cy="2689629"/>
          </a:xfrm>
        </p:spPr>
        <p:txBody>
          <a:bodyPr anchor="b">
            <a:normAutofit/>
          </a:bodyPr>
          <a:lstStyle/>
          <a:p>
            <a:r>
              <a:rPr lang="en-US" dirty="0"/>
              <a:t>BENEFITS FOR CUSTOMERS</a:t>
            </a:r>
          </a:p>
          <a:p>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38A0D5D8-137C-CC6A-1F87-16EE6A73CC95}"/>
              </a:ext>
            </a:extLst>
          </p:cNvPr>
          <p:cNvPicPr>
            <a:picLocks noGrp="1" noChangeAspect="1"/>
          </p:cNvPicPr>
          <p:nvPr>
            <p:ph type="pic" sz="quarter" idx="11"/>
          </p:nvPr>
        </p:nvPicPr>
        <p:blipFill>
          <a:blip r:embed="rId3"/>
          <a:srcRect t="21875" b="21875"/>
          <a:stretch/>
        </p:blipFill>
        <p:spPr>
          <a:xfrm>
            <a:off x="20" y="-10160"/>
            <a:ext cx="6095980" cy="6858000"/>
          </a:xfrm>
          <a:noFill/>
        </p:spPr>
      </p:pic>
      <p:sp>
        <p:nvSpPr>
          <p:cNvPr id="3" name="Content Placeholder 2">
            <a:extLst>
              <a:ext uri="{FF2B5EF4-FFF2-40B4-BE49-F238E27FC236}">
                <a16:creationId xmlns:a16="http://schemas.microsoft.com/office/drawing/2014/main" id="{F0E41F64-E350-1F21-8A57-E740F48F3132}"/>
              </a:ext>
            </a:extLst>
          </p:cNvPr>
          <p:cNvSpPr>
            <a:spLocks noGrp="1"/>
          </p:cNvSpPr>
          <p:nvPr>
            <p:ph sz="quarter" idx="10"/>
          </p:nvPr>
        </p:nvSpPr>
        <p:spPr>
          <a:xfrm>
            <a:off x="6097408" y="3597896"/>
            <a:ext cx="4805997" cy="2389736"/>
          </a:xfrm>
        </p:spPr>
        <p:txBody>
          <a:bodyPr vert="horz" lIns="91440" tIns="45720" rIns="91440" bIns="45720" rtlCol="0" anchor="t">
            <a:normAutofit fontScale="85000" lnSpcReduction="20000"/>
          </a:bodyPr>
          <a:lstStyle/>
          <a:p>
            <a:r>
              <a:rPr lang="en-US" sz="1600" dirty="0">
                <a:ea typeface="+mn-lt"/>
                <a:cs typeface="+mn-lt"/>
              </a:rPr>
              <a:t>App:</a:t>
            </a:r>
            <a:endParaRPr lang="en-US" dirty="0"/>
          </a:p>
          <a:p>
            <a:endParaRPr lang="en-US"/>
          </a:p>
          <a:p>
            <a:r>
              <a:rPr lang="en-US" sz="1600" dirty="0">
                <a:ea typeface="+mn-lt"/>
                <a:cs typeface="+mn-lt"/>
              </a:rPr>
              <a:t>1. Convenience: Easy booking and scheduling</a:t>
            </a:r>
            <a:endParaRPr lang="en-US" dirty="0"/>
          </a:p>
          <a:p>
            <a:r>
              <a:rPr lang="en-US" sz="1600" dirty="0">
                <a:ea typeface="+mn-lt"/>
                <a:cs typeface="+mn-lt"/>
              </a:rPr>
              <a:t>2. Time-saving: Quick access to services and information</a:t>
            </a:r>
            <a:endParaRPr lang="en-US" dirty="0"/>
          </a:p>
          <a:p>
            <a:r>
              <a:rPr lang="en-US" sz="1600" dirty="0">
                <a:ea typeface="+mn-lt"/>
                <a:cs typeface="+mn-lt"/>
              </a:rPr>
              <a:t>3. Personalization: Customized gardening and cleaning plans</a:t>
            </a:r>
            <a:endParaRPr lang="en-US" dirty="0"/>
          </a:p>
          <a:p>
            <a:r>
              <a:rPr lang="en-US" sz="1600" dirty="0">
                <a:ea typeface="+mn-lt"/>
                <a:cs typeface="+mn-lt"/>
              </a:rPr>
              <a:t>4. Real-time updates: Service scheduling and status notifications</a:t>
            </a:r>
            <a:endParaRPr lang="en-US" dirty="0"/>
          </a:p>
          <a:p>
            <a:r>
              <a:rPr lang="en-US" sz="1600" dirty="0">
                <a:ea typeface="+mn-lt"/>
                <a:cs typeface="+mn-lt"/>
              </a:rPr>
              <a:t>5. Exclusive offers: Discounts and promotions</a:t>
            </a:r>
            <a:endParaRPr lang="en-US" dirty="0"/>
          </a:p>
          <a:p>
            <a:endParaRPr lang="en-US"/>
          </a:p>
          <a:p>
            <a:endParaRPr lang="en-US" sz="1600" dirty="0"/>
          </a:p>
          <a:p>
            <a:endParaRPr lang="en-US" sz="1600"/>
          </a:p>
          <a:p>
            <a:endParaRPr lang="en-US" sz="1600"/>
          </a:p>
          <a:p>
            <a:endParaRPr lang="en-US" sz="1600"/>
          </a:p>
          <a:p>
            <a:endParaRPr lang="en-US" sz="1600"/>
          </a:p>
        </p:txBody>
      </p:sp>
      <p:sp>
        <p:nvSpPr>
          <p:cNvPr id="5" name="Slide Number Placeholder 4" hidden="1">
            <a:extLst>
              <a:ext uri="{FF2B5EF4-FFF2-40B4-BE49-F238E27FC236}">
                <a16:creationId xmlns:a16="http://schemas.microsoft.com/office/drawing/2014/main" id="{C99D2502-F7A7-039F-01A0-59462ADFF659}"/>
              </a:ext>
            </a:extLst>
          </p:cNvPr>
          <p:cNvSpPr>
            <a:spLocks noGrp="1"/>
          </p:cNvSpPr>
          <p:nvPr>
            <p:ph type="sldNum" sz="quarter" idx="4294967295"/>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spTree>
    <p:extLst>
      <p:ext uri="{BB962C8B-B14F-4D97-AF65-F5344CB8AC3E}">
        <p14:creationId xmlns:p14="http://schemas.microsoft.com/office/powerpoint/2010/main" val="99251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3.xml><?xml version="1.0" encoding="utf-8"?>
<ds:datastoreItem xmlns:ds="http://schemas.openxmlformats.org/officeDocument/2006/customXml" ds:itemID="{17B53FD5-8F3E-4406-8404-9F78B5E6376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477</Words>
  <Application>Microsoft Office PowerPoint</Application>
  <PresentationFormat>Widescreen</PresentationFormat>
  <Paragraphs>125</Paragraphs>
  <Slides>16</Slides>
  <Notes>13</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Custom</vt:lpstr>
      <vt:lpstr>Empowering the nations </vt:lpstr>
      <vt:lpstr>Empowering the nation</vt:lpstr>
      <vt:lpstr>Local skills training Course</vt:lpstr>
      <vt:lpstr>Empowering the nation </vt:lpstr>
      <vt:lpstr>Product benefits</vt:lpstr>
      <vt:lpstr>Empowering the nation</vt:lpstr>
      <vt:lpstr>Growth strategy</vt:lpstr>
      <vt:lpstr>Growth solutions </vt:lpstr>
      <vt:lpstr>BENEFITS FOR CUSTOMERS </vt:lpstr>
      <vt:lpstr>BENEFITS FOR CUSTOMERS  </vt:lpstr>
      <vt:lpstr>Gains for the Company:   </vt:lpstr>
      <vt:lpstr>Common Growth Strategies: </vt:lpstr>
      <vt:lpstr>Key Performance Indicators (KPIs): </vt:lpstr>
      <vt:lpstr>Budget Allocation: </vt:lpstr>
      <vt:lpstr> 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1290</cp:revision>
  <dcterms:created xsi:type="dcterms:W3CDTF">2024-10-21T12:30:51Z</dcterms:created>
  <dcterms:modified xsi:type="dcterms:W3CDTF">2024-11-22T12:30:27Z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